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8" r:id="rId4"/>
    <p:sldId id="259" r:id="rId5"/>
    <p:sldId id="261" r:id="rId6"/>
    <p:sldId id="262" r:id="rId7"/>
    <p:sldId id="260" r:id="rId8"/>
    <p:sldId id="257" r:id="rId9"/>
    <p:sldId id="264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5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9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9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4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91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43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87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76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6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41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88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59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9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93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02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FE79A4-79CA-4E17-A690-B79198E2F240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7B1B-64B9-448B-BD59-9A1961E0D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51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r.wikipedia.org/w/index.php?title=%D8%AC%D9%85%D8%A7%D8%B9%D8%A9_%D8%AD%D8%B6%D8%B1%D9%8A%D8%A9&amp;action=edit&amp;redlink=1" TargetMode="External"/><Relationship Id="rId3" Type="http://schemas.openxmlformats.org/officeDocument/2006/relationships/hyperlink" Target="http://ar.wikipedia.org/wiki/%D8%A3%D9%83%D8%AA%D9%88%D8%A8%D8%B1" TargetMode="External"/><Relationship Id="rId7" Type="http://schemas.openxmlformats.org/officeDocument/2006/relationships/hyperlink" Target="http://ar.wikipedia.org/w/index.php?title=%D8%AC%D9%85%D8%A7%D8%B9%D8%A9_%D9%82%D8%B1%D9%88%D9%8A%D8%A9&amp;action=edit&amp;redlink=1" TargetMode="External"/><Relationship Id="rId2" Type="http://schemas.openxmlformats.org/officeDocument/2006/relationships/hyperlink" Target="http://ar.wikipedia.org/wiki/29_%D8%A3%D9%83%D8%AA%D9%88%D8%A8%D8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.wikipedia.org/wiki/%D8%A5%D9%82%D9%84%D9%8A%D9%85_%D8%B7%D8%B1%D9%81%D8%A7%D9%8A%D8%A9" TargetMode="External"/><Relationship Id="rId5" Type="http://schemas.openxmlformats.org/officeDocument/2006/relationships/hyperlink" Target="http://ar.wikipedia.org/wiki/%D8%A3%D9%82%D8%A7%D9%84%D9%8A%D9%85_%D8%A7%D9%84%D9%85%D8%BA%D8%B1%D8%A8" TargetMode="External"/><Relationship Id="rId4" Type="http://schemas.openxmlformats.org/officeDocument/2006/relationships/hyperlink" Target="http://ar.wikipedia.org/wiki/19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8281" y="5050787"/>
            <a:ext cx="459292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MA" sz="2400" b="1" i="1" dirty="0">
                <a:solidFill>
                  <a:schemeClr val="bg1"/>
                </a:solidFill>
                <a:latin typeface="Verdana" panose="020B0604030504040204" pitchFamily="34" charset="0"/>
              </a:rPr>
              <a:t>المراحل الكبرى لبناء الدولة المغربية الحديثة</a:t>
            </a:r>
            <a:endParaRPr lang="fr-FR" sz="2400" i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43" y="575196"/>
            <a:ext cx="5588000" cy="427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9262753" y="2484314"/>
            <a:ext cx="255319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400" dirty="0" smtClean="0"/>
              <a:t>الأستاذ : الحسين مرادي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452258" y="6146059"/>
            <a:ext cx="27649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dirty="0" smtClean="0"/>
              <a:t>الموسم الدراسي : 2014-2015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4706" y="237507"/>
            <a:ext cx="1460665" cy="380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dirty="0" smtClean="0"/>
              <a:t>نيابة خنيفرة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5007" y="744612"/>
            <a:ext cx="228006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000" dirty="0" smtClean="0"/>
              <a:t>الثانوية الإعدادية الزاوية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8657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001" y="1626987"/>
            <a:ext cx="6096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/>
            <a:r>
              <a:rPr lang="ar-SA" sz="2400" b="1" dirty="0">
                <a:solidFill>
                  <a:srgbClr val="000000"/>
                </a:solidFill>
              </a:rPr>
              <a:t>استطاع المغرب عبر مجموعة من المراحل بناء مجتمع حديث وترسيخ الديمقراطية و دولة الحق والقانون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9328218" y="536760"/>
            <a:ext cx="92204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MA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خاتمـة: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35" y="2647159"/>
            <a:ext cx="6409331" cy="400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719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2125" y="429881"/>
            <a:ext cx="93807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MA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مقدمـة: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333007" y="3572976"/>
            <a:ext cx="6096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/>
            <a:r>
              <a:rPr lang="ar-SA" sz="2000" b="1" dirty="0">
                <a:solidFill>
                  <a:srgbClr val="000000"/>
                </a:solidFill>
              </a:rPr>
              <a:t>بعد حصول المغرب على استقلاله سنة 1956، شرع في بناء دولة حديثة تساير متطلبات العصر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.-</a:t>
            </a:r>
            <a:r>
              <a:rPr lang="ar-SA" sz="2000" b="1" dirty="0">
                <a:solidFill>
                  <a:srgbClr val="000000"/>
                </a:solidFill>
              </a:rPr>
              <a:t>فما هي المراحل الكبرى لبناء الدولة المغربية الحديثة؟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- </a:t>
            </a:r>
            <a:r>
              <a:rPr lang="ar-SA" sz="2000" b="1" dirty="0">
                <a:solidFill>
                  <a:srgbClr val="000000"/>
                </a:solidFill>
              </a:rPr>
              <a:t>وما هي الإجراءات المتخذة لتحقيق ذلك؟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8" y="263626"/>
            <a:ext cx="333375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277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3601" y="251752"/>
            <a:ext cx="601605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r-FR" sz="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fr-FR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fr-FR" sz="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b="1" i="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fr-FR" sz="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           </a:t>
            </a:r>
            <a:r>
              <a:rPr lang="ar-MA" b="1" dirty="0">
                <a:solidFill>
                  <a:srgbClr val="FF0000"/>
                </a:solidFill>
                <a:latin typeface="Tahoma" panose="020B0604030504040204" pitchFamily="34" charset="0"/>
              </a:rPr>
              <a:t>امتدت المرحلة الاولى من بناء المغرب الحديث من 1956 الى </a:t>
            </a:r>
            <a:r>
              <a:rPr lang="ar-MA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1962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91036"/>
              </p:ext>
            </p:extLst>
          </p:nvPr>
        </p:nvGraphicFramePr>
        <p:xfrm>
          <a:off x="391885" y="1508165"/>
          <a:ext cx="11483440" cy="51063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98380"/>
                <a:gridCol w="2185060"/>
              </a:tblGrid>
              <a:tr h="851065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تكوين </a:t>
                      </a:r>
                      <a:r>
                        <a:rPr lang="ar-M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أول </a:t>
                      </a:r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حكومة مغربية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 smtClean="0">
                          <a:effectLst/>
                        </a:rPr>
                        <a:t>الميدان السياسي </a:t>
                      </a:r>
                      <a:endParaRPr lang="fr-FR" dirty="0"/>
                    </a:p>
                  </a:txBody>
                  <a:tcPr/>
                </a:tc>
              </a:tr>
              <a:tr h="851065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تقسيم المغرب الى عمالات و اقاليم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الميدان الاداري</a:t>
                      </a:r>
                      <a:endParaRPr lang="fr-FR" dirty="0"/>
                    </a:p>
                  </a:txBody>
                  <a:tcPr/>
                </a:tc>
              </a:tr>
              <a:tr h="851065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الغاء المحاكم المخزنية و خلق محاكم حديثة و مجلس اعلى و توحيد النظام القضائي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الميدان القضائي</a:t>
                      </a:r>
                      <a:endParaRPr lang="fr-FR" dirty="0"/>
                    </a:p>
                  </a:txBody>
                  <a:tcPr/>
                </a:tc>
              </a:tr>
              <a:tr h="851065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تكوين القوات المسلحة الملكية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الميدان العسكري</a:t>
                      </a:r>
                      <a:endParaRPr lang="fr-FR" dirty="0"/>
                    </a:p>
                  </a:txBody>
                  <a:tcPr/>
                </a:tc>
              </a:tr>
              <a:tr h="851065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خلق وزارة الاقتصاد و المالية و اقامة نظام جمركي جديد و تأميم بنك المغرب و اصدار عملة مغربية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الميدان الاقتصادي</a:t>
                      </a:r>
                      <a:endParaRPr lang="fr-FR" dirty="0"/>
                    </a:p>
                  </a:txBody>
                  <a:tcPr/>
                </a:tc>
              </a:tr>
              <a:tr h="851065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تم اصدار العديد من القوانين مدونة الاحوال الشخصية ، القانون الجنائي ، قانون الشغل ، النظام الاساسي للوظيفة العمومية ، قانون الحريات العامة ....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الميدان التشريعي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9" y="95003"/>
            <a:ext cx="1249466" cy="1242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514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3" y="2202796"/>
            <a:ext cx="3797795" cy="2535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74" y="2198670"/>
            <a:ext cx="3881147" cy="2539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92" y="2202796"/>
            <a:ext cx="3596349" cy="2535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9144001" y="5095711"/>
            <a:ext cx="2327564" cy="380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dirty="0" smtClean="0"/>
              <a:t>تعيين أول حكومة مغربية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904509" y="5106390"/>
            <a:ext cx="2824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dirty="0" smtClean="0"/>
              <a:t>صورة حكومة مبارك البكاي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4824" y="5095711"/>
            <a:ext cx="29546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حفل استعراض للقوات المسلحة الملكية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52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08" y="1293329"/>
            <a:ext cx="11340935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MA" dirty="0" smtClean="0">
                <a:latin typeface="arial" panose="020B0604020202020204" pitchFamily="34" charset="0"/>
              </a:rPr>
              <a:t>-</a:t>
            </a:r>
            <a:r>
              <a:rPr lang="ar-MA" dirty="0">
                <a:latin typeface="arial" panose="020B0604020202020204" pitchFamily="34" charset="0"/>
              </a:rPr>
              <a:t> </a:t>
            </a:r>
            <a:r>
              <a:rPr lang="ar-MA" dirty="0">
                <a:latin typeface="arial" panose="020B0604020202020204" pitchFamily="34" charset="0"/>
                <a:hlinkClick r:id="rId2" tooltip="29 أكتوبر"/>
              </a:rPr>
              <a:t>29</a:t>
            </a:r>
            <a:r>
              <a:rPr lang="ar-MA" dirty="0">
                <a:latin typeface="arial" panose="020B0604020202020204" pitchFamily="34" charset="0"/>
              </a:rPr>
              <a:t> </a:t>
            </a:r>
            <a:r>
              <a:rPr lang="ar-MA" dirty="0">
                <a:latin typeface="arial" panose="020B0604020202020204" pitchFamily="34" charset="0"/>
                <a:hlinkClick r:id="rId3" tooltip="أكتوبر"/>
              </a:rPr>
              <a:t>أكتوبر</a:t>
            </a:r>
            <a:r>
              <a:rPr lang="ar-MA" dirty="0">
                <a:latin typeface="arial" panose="020B0604020202020204" pitchFamily="34" charset="0"/>
              </a:rPr>
              <a:t> </a:t>
            </a:r>
            <a:r>
              <a:rPr lang="ar-MA" dirty="0">
                <a:latin typeface="arial" panose="020B0604020202020204" pitchFamily="34" charset="0"/>
                <a:hlinkClick r:id="rId4" tooltip="1956"/>
              </a:rPr>
              <a:t>1956</a:t>
            </a:r>
            <a:r>
              <a:rPr lang="ar-MA" dirty="0">
                <a:latin typeface="arial" panose="020B0604020202020204" pitchFamily="34" charset="0"/>
              </a:rPr>
              <a:t>: تم تغير حالة منطقة طنجة من دولية إلى </a:t>
            </a:r>
            <a:r>
              <a:rPr lang="ar-MA" dirty="0">
                <a:latin typeface="arial" panose="020B0604020202020204" pitchFamily="34" charset="0"/>
                <a:hlinkClick r:id="rId5" tooltip="أقاليم المغرب"/>
              </a:rPr>
              <a:t>إقليم مغربي</a:t>
            </a:r>
            <a:r>
              <a:rPr lang="ar-MA" dirty="0">
                <a:latin typeface="arial" panose="020B0604020202020204" pitchFamily="34" charset="0"/>
              </a:rPr>
              <a:t>.</a:t>
            </a:r>
          </a:p>
          <a:p>
            <a:pPr algn="r" rtl="1"/>
            <a:r>
              <a:rPr lang="ar-MA" dirty="0" smtClean="0">
                <a:latin typeface="arial" panose="020B0604020202020204" pitchFamily="34" charset="0"/>
              </a:rPr>
              <a:t>- 1957</a:t>
            </a:r>
            <a:r>
              <a:rPr lang="ar-MA" dirty="0">
                <a:latin typeface="arial" panose="020B0604020202020204" pitchFamily="34" charset="0"/>
              </a:rPr>
              <a:t> : أصبح المغرب </a:t>
            </a:r>
            <a:r>
              <a:rPr lang="ar-MA" dirty="0" err="1">
                <a:latin typeface="arial" panose="020B0604020202020204" pitchFamily="34" charset="0"/>
              </a:rPr>
              <a:t>الستقل</a:t>
            </a:r>
            <a:r>
              <a:rPr lang="ar-MA" dirty="0">
                <a:latin typeface="arial" panose="020B0604020202020204" pitchFamily="34" charset="0"/>
              </a:rPr>
              <a:t> مقسم إلى أقاليم. منها إقليم أكادير، بني ملال، الدار البيضاء، فاس، مراكش، </a:t>
            </a:r>
            <a:r>
              <a:rPr lang="ar-MA" dirty="0" err="1">
                <a:latin typeface="arial" panose="020B0604020202020204" pitchFamily="34" charset="0"/>
              </a:rPr>
              <a:t>مازاغان</a:t>
            </a:r>
            <a:r>
              <a:rPr lang="ar-MA" dirty="0">
                <a:latin typeface="arial" panose="020B0604020202020204" pitchFamily="34" charset="0"/>
              </a:rPr>
              <a:t>، مكناس، </a:t>
            </a:r>
            <a:r>
              <a:rPr lang="ar-MA" dirty="0" err="1">
                <a:latin typeface="arial" panose="020B0604020202020204" pitchFamily="34" charset="0"/>
              </a:rPr>
              <a:t>ورزازات</a:t>
            </a:r>
            <a:r>
              <a:rPr lang="ar-MA" dirty="0">
                <a:latin typeface="arial" panose="020B0604020202020204" pitchFamily="34" charset="0"/>
              </a:rPr>
              <a:t>، وجدة، الرباط، آسفي، تافيلالت، وتازة في ما كان يُعرف بالمغرب الفرنسي. تقابلها أقاليم شفشاون، العرائش، الناظور، الريف، طنجة، وتطوان في المغرب الإسباني (في محمية الشمال سابقا). وأصبحت المحمية في جنوب المغرب </a:t>
            </a:r>
            <a:r>
              <a:rPr lang="ar-MA" dirty="0">
                <a:latin typeface="arial" panose="020B0604020202020204" pitchFamily="34" charset="0"/>
                <a:hlinkClick r:id="rId6" tooltip="إقليم طرفاية"/>
              </a:rPr>
              <a:t>إقليم طرفاية</a:t>
            </a:r>
            <a:r>
              <a:rPr lang="ar-MA" dirty="0" smtClean="0">
                <a:latin typeface="arial" panose="020B0604020202020204" pitchFamily="34" charset="0"/>
              </a:rPr>
              <a:t>.</a:t>
            </a:r>
            <a:endParaRPr lang="ar-MA" dirty="0">
              <a:latin typeface="arial" panose="020B0604020202020204" pitchFamily="34" charset="0"/>
            </a:endParaRPr>
          </a:p>
          <a:p>
            <a:pPr algn="r" rtl="1"/>
            <a:r>
              <a:rPr lang="ar-MA" dirty="0" smtClean="0">
                <a:latin typeface="arial" panose="020B0604020202020204" pitchFamily="34" charset="0"/>
              </a:rPr>
              <a:t>1960 </a:t>
            </a:r>
            <a:r>
              <a:rPr lang="ar-MA" dirty="0">
                <a:latin typeface="arial" panose="020B0604020202020204" pitchFamily="34" charset="0"/>
              </a:rPr>
              <a:t> : القرارات الإدارية لعامي 1959 و 1960 تُقر أن التقسيم الإداري الأولي في المغرب هو الأقاليم والعمالات. وتنقسم بدورها إلى نوعين من الجماعات </a:t>
            </a:r>
            <a:r>
              <a:rPr lang="fr-FR" dirty="0" smtClean="0">
                <a:latin typeface="arial" panose="020B0604020202020204" pitchFamily="34" charset="0"/>
              </a:rPr>
              <a:t> circonscriptions rurales</a:t>
            </a:r>
            <a:r>
              <a:rPr lang="ar-MA" dirty="0" smtClean="0">
                <a:latin typeface="arial" panose="020B0604020202020204" pitchFamily="34" charset="0"/>
              </a:rPr>
              <a:t>و</a:t>
            </a:r>
            <a:r>
              <a:rPr lang="fr-FR" dirty="0" smtClean="0">
                <a:latin typeface="arial" panose="020B0604020202020204" pitchFamily="34" charset="0"/>
              </a:rPr>
              <a:t>circonscriptions urbaines </a:t>
            </a:r>
            <a:r>
              <a:rPr lang="ar-MA" dirty="0" smtClean="0">
                <a:latin typeface="arial" panose="020B0604020202020204" pitchFamily="34" charset="0"/>
              </a:rPr>
              <a:t>الجماعات </a:t>
            </a:r>
            <a:r>
              <a:rPr lang="ar-MA" dirty="0">
                <a:latin typeface="arial" panose="020B0604020202020204" pitchFamily="34" charset="0"/>
              </a:rPr>
              <a:t>الانتخابية في المناطق الريفية والمناطق </a:t>
            </a:r>
            <a:r>
              <a:rPr lang="ar-MA" dirty="0" smtClean="0">
                <a:latin typeface="arial" panose="020B0604020202020204" pitchFamily="34" charset="0"/>
              </a:rPr>
              <a:t>الحضرية. </a:t>
            </a:r>
            <a:r>
              <a:rPr lang="ar-MA" dirty="0">
                <a:latin typeface="arial" panose="020B0604020202020204" pitchFamily="34" charset="0"/>
              </a:rPr>
              <a:t>تم تقسيم الدوائر الانتخابية في البلديات الريفية (</a:t>
            </a:r>
            <a:r>
              <a:rPr lang="ar-MA" dirty="0">
                <a:latin typeface="arial" panose="020B0604020202020204" pitchFamily="34" charset="0"/>
                <a:hlinkClick r:id="rId7" tooltip="جماعة قروية (الصفحة غير موجودة)"/>
              </a:rPr>
              <a:t>جماعات قروية</a:t>
            </a:r>
            <a:r>
              <a:rPr lang="ar-MA" dirty="0">
                <a:latin typeface="arial" panose="020B0604020202020204" pitchFamily="34" charset="0"/>
              </a:rPr>
              <a:t>)، والحضرية (</a:t>
            </a:r>
            <a:r>
              <a:rPr lang="ar-MA" dirty="0">
                <a:latin typeface="arial" panose="020B0604020202020204" pitchFamily="34" charset="0"/>
                <a:hlinkClick r:id="rId8" tooltip="جماعة حضرية (الصفحة غير موجودة)"/>
              </a:rPr>
              <a:t>جماعات حضرية</a:t>
            </a:r>
            <a:r>
              <a:rPr lang="ar-MA" dirty="0">
                <a:latin typeface="arial" panose="020B0604020202020204" pitchFamily="34" charset="0"/>
              </a:rPr>
              <a:t>).</a:t>
            </a:r>
            <a:endParaRPr lang="ar-MA" b="0" i="0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03701"/>
              </p:ext>
            </p:extLst>
          </p:nvPr>
        </p:nvGraphicFramePr>
        <p:xfrm>
          <a:off x="1481901" y="3686106"/>
          <a:ext cx="8947148" cy="541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787"/>
                <a:gridCol w="2236787"/>
                <a:gridCol w="2236787"/>
                <a:gridCol w="2236787"/>
              </a:tblGrid>
              <a:tr h="270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ar-SA" sz="1100" dirty="0">
                          <a:effectLst/>
                        </a:rPr>
                        <a:t>السنوات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ar-SA" sz="1100">
                          <a:effectLst/>
                        </a:rPr>
                        <a:t>الجماعات الحضرية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ar-SA" sz="1100" dirty="0">
                          <a:effectLst/>
                        </a:rPr>
                        <a:t>الجماعات القروية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ar-SA" sz="1100" dirty="0">
                          <a:effectLst/>
                        </a:rPr>
                        <a:t>المجموع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</a:tr>
              <a:tr h="270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fr-FR" sz="1100">
                          <a:effectLst/>
                        </a:rPr>
                        <a:t>1959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fr-FR" sz="1100">
                          <a:effectLst/>
                        </a:rPr>
                        <a:t>66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fr-FR" sz="1100">
                          <a:effectLst/>
                        </a:rPr>
                        <a:t>735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43125" algn="l"/>
                          <a:tab pos="2476500" algn="l"/>
                        </a:tabLst>
                      </a:pPr>
                      <a:r>
                        <a:rPr lang="fr-FR" sz="1100" dirty="0">
                          <a:effectLst/>
                        </a:rPr>
                        <a:t>801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71842"/>
              </p:ext>
            </p:extLst>
          </p:nvPr>
        </p:nvGraphicFramePr>
        <p:xfrm>
          <a:off x="1481901" y="5324961"/>
          <a:ext cx="8947148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787"/>
                <a:gridCol w="2236787"/>
                <a:gridCol w="2236787"/>
                <a:gridCol w="2236787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r-SA" sz="1100" dirty="0">
                          <a:effectLst/>
                        </a:rPr>
                        <a:t>السنوات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r-SA" sz="1100" dirty="0">
                          <a:effectLst/>
                        </a:rPr>
                        <a:t>العمالات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r-SA" sz="1100" dirty="0">
                          <a:effectLst/>
                        </a:rPr>
                        <a:t>الأقاليم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r-SA" sz="1100" dirty="0">
                          <a:effectLst/>
                        </a:rPr>
                        <a:t>المجموع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025" marR="60960" anchor="ctr"/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1956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100" dirty="0">
                          <a:effectLst/>
                        </a:rPr>
                        <a:t>19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100" dirty="0">
                          <a:effectLst/>
                        </a:rPr>
                        <a:t>24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73880" y="724395"/>
            <a:ext cx="2363190" cy="3800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التقسيم الإداري الأول للمغرب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81054" y="4491542"/>
            <a:ext cx="3348842" cy="3800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التقسيم الأول للجماعات الحضرية و القروية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886695" y="6228445"/>
            <a:ext cx="24819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التقسيم الأول للعمالات و الأقاليم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4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4" y="1211825"/>
            <a:ext cx="2743200" cy="3282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96" y="1662548"/>
            <a:ext cx="4381500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05" y="1488665"/>
            <a:ext cx="2729016" cy="2729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9471724" y="4494521"/>
            <a:ext cx="18881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أول عملة نقدية مغربية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58227" y="4488294"/>
            <a:ext cx="22444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المقر المركزي لبنك المغرب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82963" y="4822618"/>
            <a:ext cx="15200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وفاة محمد الخامس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54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832" y="137004"/>
            <a:ext cx="7303326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1"/>
            <a:r>
              <a:rPr lang="fr-FR" sz="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fr-FR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fr-FR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fr-FR" b="1" i="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II</a:t>
            </a:r>
            <a:r>
              <a:rPr lang="fr-FR" sz="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           </a:t>
            </a:r>
            <a:r>
              <a:rPr lang="ar-MA" b="1" dirty="0">
                <a:solidFill>
                  <a:srgbClr val="FF0000"/>
                </a:solidFill>
                <a:latin typeface="Tahoma" panose="020B0604030504040204" pitchFamily="34" charset="0"/>
              </a:rPr>
              <a:t>مرحلة ارساء النظام الديموقراطي و البناء الاقتصادي و الاجتماعي  1962 الى </a:t>
            </a:r>
            <a:r>
              <a:rPr lang="ar-MA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1998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24058"/>
              </p:ext>
            </p:extLst>
          </p:nvPr>
        </p:nvGraphicFramePr>
        <p:xfrm>
          <a:off x="166255" y="1436914"/>
          <a:ext cx="11899075" cy="531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9075"/>
              </a:tblGrid>
              <a:tr h="963045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ارساء البناء الدستوري للمملكة بحيث سيتم اصدار اول دستور للمملكة سنة 1962 و الذي سيتم تعديله سنوات 1970 ، 1972 ، 1996  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63045">
                <a:tc>
                  <a:txBody>
                    <a:bodyPr/>
                    <a:lstStyle/>
                    <a:p>
                      <a:pPr algn="ctr"/>
                      <a: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تكريس السيادة الوطنية وذلك بجلاء القوات الاجنبية و استكمال الوحدة الترابية</a:t>
                      </a:r>
                      <a:endParaRPr lang="fr-FR" dirty="0"/>
                    </a:p>
                  </a:txBody>
                  <a:tcPr/>
                </a:tc>
              </a:tr>
              <a:tr h="1372963">
                <a:tc>
                  <a:txBody>
                    <a:bodyPr/>
                    <a:lstStyle/>
                    <a:p>
                      <a:pPr algn="ctr"/>
                      <a: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</a:t>
                      </a:r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بناء اقتصاد وطني مغربي </a:t>
                      </a:r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تبنى </a:t>
                      </a:r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المغرب في هذا الاطار التوجه الليبرالي و الذي ظل مرفقا بتدخل الدولة عبر المخططات الاقتصادية   ابتداء من 1960</a:t>
                      </a:r>
                    </a:p>
                    <a:p>
                      <a:pPr algn="ctr"/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 التي استهدفت النهوض بمختلف القطاعات مع اعطاء الاولوية للفلاحة كما عملت الدولة كذلك على تقوية الرأسمال الوطني الخاص عبر اصدار  قرار مغربة الاقتصاد الوطني سنة 1973 . كما سيعرف الاقتصاد الوطني خلال هذه الفترة عدة اصلاحات هيكلية ابتداء من سنة 1983 </a:t>
                      </a:r>
                      <a: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dirty="0"/>
                    </a:p>
                  </a:txBody>
                  <a:tcPr/>
                </a:tc>
              </a:tr>
              <a:tr h="963045">
                <a:tc>
                  <a:txBody>
                    <a:bodyPr/>
                    <a:lstStyle/>
                    <a:p>
                      <a:pPr algn="ctr"/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</a:t>
                      </a:r>
                      <a:r>
                        <a:rPr lang="ar-S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فعيل </a:t>
                      </a:r>
                      <a:r>
                        <a:rPr lang="ar-S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الديموقراطية المحلية و ذلك عبر تبني اللامركزية الادارية الترابية حيث تم اصدار ظهير التنظيم الجماعي في 30 شتنبر 1976 الذي جعل الجماعات المحلية وحدات ترابية ذات شخصية معنوية و استقلال مالي .كما سيتم ابتداء من 1977 تنظيم المناظرات الوطنية للجماعات المحلية </a:t>
                      </a:r>
                      <a:endParaRPr lang="fr-FR" dirty="0"/>
                    </a:p>
                  </a:txBody>
                  <a:tcPr/>
                </a:tc>
              </a:tr>
              <a:tr h="963045">
                <a:tc>
                  <a:txBody>
                    <a:bodyPr/>
                    <a:lstStyle/>
                    <a:p>
                      <a:pPr algn="ctr"/>
                      <a: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اعتماد الحوار الاجتماعي كآلية لحل المشاكل الاجتماعية 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0" y="78664"/>
            <a:ext cx="952253" cy="1180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819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236" y="180501"/>
            <a:ext cx="62701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r-FR" sz="800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fr-FR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III</a:t>
            </a:r>
            <a:r>
              <a:rPr lang="fr-FR" sz="800" dirty="0">
                <a:solidFill>
                  <a:srgbClr val="FF0000"/>
                </a:solidFill>
                <a:latin typeface="Times New Roman" panose="02020603050405020304" pitchFamily="18" charset="0"/>
              </a:rPr>
              <a:t>            </a:t>
            </a:r>
            <a:r>
              <a:rPr lang="ar-MA" b="1" dirty="0">
                <a:solidFill>
                  <a:srgbClr val="FF0000"/>
                </a:solidFill>
                <a:latin typeface="Tahoma" panose="020B0604030504040204" pitchFamily="34" charset="0"/>
              </a:rPr>
              <a:t>مرحلة ترسيخ دولة الحق و القانون و العهد الجديد ابتداء من 1998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14036"/>
              </p:ext>
            </p:extLst>
          </p:nvPr>
        </p:nvGraphicFramePr>
        <p:xfrm>
          <a:off x="178130" y="1650668"/>
          <a:ext cx="11875325" cy="48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5325"/>
              </a:tblGrid>
              <a:tr h="960714">
                <a:tc>
                  <a:txBody>
                    <a:bodyPr/>
                    <a:lstStyle/>
                    <a:p>
                      <a:pPr algn="ctr"/>
                      <a:r>
                        <a:rPr lang="ar-MA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M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وصول المعارضة الى الحكم لأول مرة في اطار حكومة التناوب 1998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06682">
                <a:tc>
                  <a:txBody>
                    <a:bodyPr/>
                    <a:lstStyle/>
                    <a:p>
                      <a:pPr algn="ctr"/>
                      <a:r>
                        <a:rPr lang="ar-S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ترسيخ دولة الحق و القانون وذلك عبر اعطاء مفهوم جديد للسلطة و القيام بالعديد من الاصلاحات المؤسسية ( احداث ديوان المظالم ، اصلاح القضاء ، احداث المعهد الملكي للثقافة الامازيغية ...) و التشريعية ( مدونة التجارة ، مدونة الاسرة ، مدونة الشغل ، قانون الصحافة ....)</a:t>
                      </a:r>
                      <a:endParaRPr lang="fr-FR" dirty="0"/>
                    </a:p>
                  </a:txBody>
                  <a:tcPr/>
                </a:tc>
              </a:tr>
              <a:tr h="1306682">
                <a:tc>
                  <a:txBody>
                    <a:bodyPr/>
                    <a:lstStyle/>
                    <a:p>
                      <a:pPr algn="ctr" rtl="1"/>
                      <a: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احداث العديد من المؤسسات ذات الطابع الاجتماعي : مؤسسة محمد الخامس للتضامن ، مؤسسة محمد السادس للنهوض بالأعمال الاجتماعية للتربية و التكوين ....</a:t>
                      </a:r>
                      <a:endParaRPr lang="ar-MA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MA" dirty="0" smtClean="0"/>
                        <a:t/>
                      </a:r>
                      <a:br>
                        <a:rPr lang="ar-MA" dirty="0" smtClean="0"/>
                      </a:br>
                      <a:endParaRPr lang="fr-FR" dirty="0"/>
                    </a:p>
                  </a:txBody>
                  <a:tcPr/>
                </a:tc>
              </a:tr>
              <a:tr h="1306682">
                <a:tc>
                  <a:txBody>
                    <a:bodyPr/>
                    <a:lstStyle/>
                    <a:p>
                      <a:pPr algn="ctr"/>
                      <a:r>
                        <a:rPr lang="ar-M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M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إحداث هيئات حقوقية لتسوية الملفات المتعلقة بانتهاكات حقوق الانسان كهيئة الانصاف و المصالحة 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" y="180501"/>
            <a:ext cx="1606831" cy="1208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936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37" y="3042771"/>
            <a:ext cx="2588990" cy="3073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70" y="132887"/>
            <a:ext cx="4750956" cy="2160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6" y="3397178"/>
            <a:ext cx="3810000" cy="2476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81" y="3420188"/>
            <a:ext cx="3240640" cy="243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56" y="307064"/>
            <a:ext cx="3923560" cy="2207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ZoneTexte 9"/>
          <p:cNvSpPr txBox="1"/>
          <p:nvPr/>
        </p:nvSpPr>
        <p:spPr>
          <a:xfrm>
            <a:off x="8827656" y="2471756"/>
            <a:ext cx="1258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حكومة التناوب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33244" y="2673440"/>
            <a:ext cx="18847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وفاة الملك الحسن الثاني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7167" y="6115793"/>
            <a:ext cx="30044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مقر المجلس الاستشاري لحقوق الانسان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06092" y="6115793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مؤسسة محمد الخامس للتضامن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457048" y="6317475"/>
            <a:ext cx="18525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MA" dirty="0" smtClean="0"/>
              <a:t>المدونة الجديدة للأسرة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92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</TotalTime>
  <Words>331</Words>
  <Application>Microsoft Office PowerPoint</Application>
  <PresentationFormat>Grand écran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Tahoma</vt:lpstr>
      <vt:lpstr>Times New Roman</vt:lpstr>
      <vt:lpstr>Verdana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mouradi</dc:creator>
  <cp:lastModifiedBy>mourad mouradi</cp:lastModifiedBy>
  <cp:revision>73</cp:revision>
  <dcterms:created xsi:type="dcterms:W3CDTF">2015-03-25T20:28:01Z</dcterms:created>
  <dcterms:modified xsi:type="dcterms:W3CDTF">2015-03-25T23:02:03Z</dcterms:modified>
</cp:coreProperties>
</file>